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0"/>
  </p:notesMasterIdLst>
  <p:handoutMasterIdLst>
    <p:handoutMasterId r:id="rId31"/>
  </p:handoutMasterIdLst>
  <p:sldIdLst>
    <p:sldId id="281" r:id="rId5"/>
    <p:sldId id="284" r:id="rId6"/>
    <p:sldId id="293" r:id="rId7"/>
    <p:sldId id="303" r:id="rId8"/>
    <p:sldId id="294" r:id="rId9"/>
    <p:sldId id="295" r:id="rId10"/>
    <p:sldId id="296" r:id="rId11"/>
    <p:sldId id="297" r:id="rId12"/>
    <p:sldId id="298" r:id="rId13"/>
    <p:sldId id="299" r:id="rId14"/>
    <p:sldId id="300" r:id="rId15"/>
    <p:sldId id="301" r:id="rId16"/>
    <p:sldId id="304" r:id="rId17"/>
    <p:sldId id="302" r:id="rId18"/>
    <p:sldId id="305" r:id="rId19"/>
    <p:sldId id="306" r:id="rId20"/>
    <p:sldId id="307" r:id="rId21"/>
    <p:sldId id="308" r:id="rId22"/>
    <p:sldId id="309" r:id="rId23"/>
    <p:sldId id="313" r:id="rId24"/>
    <p:sldId id="310" r:id="rId25"/>
    <p:sldId id="315" r:id="rId26"/>
    <p:sldId id="311" r:id="rId27"/>
    <p:sldId id="314" r:id="rId28"/>
    <p:sldId id="28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2" autoAdjust="0"/>
    <p:restoredTop sz="92412" autoAdjust="0"/>
  </p:normalViewPr>
  <p:slideViewPr>
    <p:cSldViewPr snapToGrid="0">
      <p:cViewPr varScale="1">
        <p:scale>
          <a:sx n="69" d="100"/>
          <a:sy n="69" d="100"/>
        </p:scale>
        <p:origin x="564" y="60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AA075C-99BB-9397-6F24-79EFAB7F5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D3C1D0-E222-AB1C-C5DD-BC7AEB3907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C54DA18-58C9-6A75-FFF6-6E81873960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B8ABAE-4CB1-4BF5-C004-D4BAE996F9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6774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2A8995-1B46-6BD4-CDC2-BDE969BC4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208859-D705-46B3-2A95-4159E52923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BCB78AD-E05A-09CC-CCE3-A64E6EE331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E7CE75-79CE-AD5F-1C73-C730EEDF7B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4591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CB7E45-D0AE-7167-073B-3C87F0C1AF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C9BF87-AB22-7F60-9DEB-2DCBDE463B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8C3237-990F-5B45-A27D-F5072F1DA6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B2F21A-2A5A-B4DC-3B23-7319F80B7B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5750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6360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6511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7289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2022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4072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G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8448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Explanation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Filtering Products</a:t>
            </a:r>
            <a:r>
              <a:rPr lang="en-US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We first calculate the number of reviews per product using </a:t>
            </a:r>
            <a:r>
              <a:rPr lang="en-US" dirty="0" err="1"/>
              <a:t>value_counts</a:t>
            </a:r>
            <a:r>
              <a:rPr lang="en-US" dirty="0"/>
              <a:t>() and then filter out products that have fewer than 5 reviews.</a:t>
            </a:r>
          </a:p>
          <a:p>
            <a:pPr>
              <a:buFont typeface="+mj-lt"/>
              <a:buAutoNum type="arabicPeriod"/>
            </a:pPr>
            <a:r>
              <a:rPr lang="en-US" b="1" dirty="0" err="1"/>
              <a:t>Downsampling</a:t>
            </a:r>
            <a:r>
              <a:rPr lang="en-US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We then group by </a:t>
            </a:r>
            <a:r>
              <a:rPr lang="en-US" dirty="0" err="1"/>
              <a:t>asin</a:t>
            </a:r>
            <a:r>
              <a:rPr lang="en-US" dirty="0"/>
              <a:t> and use .sample(n=5, </a:t>
            </a:r>
            <a:r>
              <a:rPr lang="en-US" dirty="0" err="1"/>
              <a:t>random_state</a:t>
            </a:r>
            <a:r>
              <a:rPr lang="en-US" dirty="0"/>
              <a:t>=42) to randomly pick 5 reviews for each product.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Plotting</a:t>
            </a:r>
            <a:r>
              <a:rPr lang="en-US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Finally, we recreate the bar plot to verify that each product in the balanced dataset now has exactly 5 reviews.</a:t>
            </a:r>
          </a:p>
          <a:p>
            <a:r>
              <a:rPr lang="en-US" dirty="0"/>
              <a:t>This approach ensures that your sentiment analysis dataset is balanced with 5 reviews per product.</a:t>
            </a:r>
          </a:p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6035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H" dirty="0"/>
              <a:t>Right side uses the balanced dataset and is definitely better for sentiment analysis </a:t>
            </a:r>
          </a:p>
          <a:p>
            <a:endParaRPr lang="en-PH" dirty="0"/>
          </a:p>
          <a:p>
            <a:r>
              <a:rPr lang="en-US" b="1" dirty="0"/>
              <a:t>More Even Distribution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 the </a:t>
            </a:r>
            <a:r>
              <a:rPr lang="en-US" b="1" dirty="0"/>
              <a:t>left (unbalanced) plot</a:t>
            </a:r>
            <a:r>
              <a:rPr lang="en-US" dirty="0"/>
              <a:t>, some users have </a:t>
            </a:r>
            <a:r>
              <a:rPr lang="en-US" b="1" dirty="0"/>
              <a:t>200+ reviews</a:t>
            </a:r>
            <a:r>
              <a:rPr lang="en-US" dirty="0"/>
              <a:t>, while most have far fewer. This can introduce bias, where certain users’ opinions dominate the model.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right (balanced) plot</a:t>
            </a:r>
            <a:r>
              <a:rPr lang="en-US" dirty="0"/>
              <a:t> ensures that no single user has an overwhelming number of reviews, making the dataset fairer.</a:t>
            </a:r>
          </a:p>
          <a:p>
            <a:r>
              <a:rPr lang="en-US" b="1" dirty="0"/>
              <a:t>Prevents Model Bias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If a few users contribute most of the reviews, the sentiment model may overfit to their writing style and preferences.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 balanced dataset helps the model generalize better across different users.</a:t>
            </a:r>
          </a:p>
          <a:p>
            <a:r>
              <a:rPr lang="en-US" b="1" dirty="0"/>
              <a:t>Better Representation of General Users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right-side dataset ensures that reviews are not skewed by power users who leave many reviews. Instead, each user's sentiment contributes equally.</a:t>
            </a:r>
          </a:p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168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58ECAF-6A9D-4B3C-AA4D-7589F57496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4AC99C-C8E5-19B2-6E8A-B983D85777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34B259-A3EE-66BA-65E0-7259BD21D2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3FF15-E442-74A5-D422-2EE65472CB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3987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FC0746-1322-608F-C1B5-D870DE454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CA963D6-3685-9529-BD9F-9B243BB0AC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9402C4F-63FB-E234-283B-F620B21CD0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3A8C8B-766E-1DD4-C24D-C6A2FEFBF9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015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D1E18B-63CB-E525-FDF7-444140E330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C9DF93-A9B0-B28A-9427-98BC5A3B4D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6DB6A5-5DA4-5105-A212-FE95B7B514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Why Remove Duplicate Reviews?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Avoid Overrepresentation of Certain Reviews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If a single review is duplicated multiple times, it can </a:t>
            </a:r>
            <a:r>
              <a:rPr lang="en-US" b="1" dirty="0"/>
              <a:t>artificially skew sentiment analysis results</a:t>
            </a:r>
            <a:r>
              <a:rPr lang="en-US" dirty="0"/>
              <a:t> by making certain sentiments appear more common than they actually are.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Prevent Model Bias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Machine learning models (especially sentiment classifiers) learn patterns from data.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Duplicate reviews could cause the model to give </a:t>
            </a:r>
            <a:r>
              <a:rPr lang="en-US" b="1" dirty="0"/>
              <a:t>extra weight</a:t>
            </a:r>
            <a:r>
              <a:rPr lang="en-US" dirty="0"/>
              <a:t> to repeated opinions, making it less generalizable.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Improve Dataset Quality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A cleaner dataset ensures that </a:t>
            </a:r>
            <a:r>
              <a:rPr lang="en-US" b="1" dirty="0"/>
              <a:t>each review contributes uniquely</a:t>
            </a:r>
            <a:r>
              <a:rPr lang="en-US" dirty="0"/>
              <a:t>, leading to </a:t>
            </a:r>
            <a:r>
              <a:rPr lang="en-US" b="1" dirty="0"/>
              <a:t>more accurate sentiment predictions</a:t>
            </a:r>
            <a:r>
              <a:rPr lang="en-US" dirty="0"/>
              <a:t>.</a:t>
            </a:r>
          </a:p>
          <a:p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299EA-FE74-DE48-5C57-AF6558D9DC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8444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B15120-533E-A712-2619-7691E11A2B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B67B0F-3DD9-5CAA-1A6E-B25331D8D0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276981-98E5-9567-E2F9-026295B603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97EE41-DF00-70BB-D659-0C8ADC41FE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7632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B77269-D07E-B964-A0C2-FF2E27C5C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1A0BCB-8C44-C860-D082-7C36108E7D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3979CD-DFBF-B15E-E350-9B4D34B936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262FD6-F8B2-2649-63F9-9FBB15A4E4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518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pPr algn="r"/>
            <a:r>
              <a:rPr lang="en-US" dirty="0"/>
              <a:t>Project Phase 1</a:t>
            </a:r>
            <a:br>
              <a:rPr lang="en-US" dirty="0"/>
            </a:br>
            <a:r>
              <a:rPr lang="en-US" sz="2800" dirty="0"/>
              <a:t>- by team beta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D29676-7943-FA1F-4DE5-49FB98A37C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6B6E01D-7CAA-444E-42F9-5242A0789E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 dirty="0"/>
              <a:t>BASIC PRE-PROCESSING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FEB66B-0A79-A211-E674-F67112A40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3322" y="680785"/>
            <a:ext cx="6965355" cy="4526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02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F93E21-1D52-B5ED-2123-930FFFBC4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4DEEE3B-A5B5-BE6D-8098-8922E2CFA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 dirty="0"/>
              <a:t>BASIC PRE-PROCESSING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934382-8179-5587-48A5-652854D3F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5" y="743917"/>
            <a:ext cx="11785590" cy="5080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616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7896C8-779A-51C3-C96F-260EA340B2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39DCDB3-FB2E-F491-480B-65A0292B73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 dirty="0"/>
              <a:t>BASIC PRE-PROCESSING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EE33C5-AE18-4C67-9816-C863263E7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595" y="244755"/>
            <a:ext cx="6868619" cy="169465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D2005E9-BD79-6B05-B5DD-446D5CB884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595" y="2147076"/>
            <a:ext cx="9345329" cy="352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5175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1D09CB-EE3A-26C9-7F71-ADFB15B6E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A sphere with lines and dots&#10;&#10;AI-generated content may be incorrect.">
            <a:extLst>
              <a:ext uri="{FF2B5EF4-FFF2-40B4-BE49-F238E27FC236}">
                <a16:creationId xmlns:a16="http://schemas.microsoft.com/office/drawing/2014/main" id="{615A1C45-7594-B09C-C65C-AB5E4DEE284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7" r="5417"/>
          <a:stretch>
            <a:fillRect/>
          </a:stretch>
        </p:blipFill>
        <p:spPr/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31BD2B0-79C7-4BE7-8FDD-1040FDC7FDA0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6743700" y="645557"/>
            <a:ext cx="4114800" cy="5170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We cleaned the text by removing special characters, extra spaces, and punctuation in </a:t>
            </a:r>
            <a:r>
              <a:rPr kumimoji="0" lang="en-US" altLang="en-NG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preprocessing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All text was converted to </a:t>
            </a:r>
            <a:r>
              <a:rPr kumimoji="0" lang="en-NG" altLang="en-NG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lowercase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for consistency</a:t>
            </a:r>
            <a:r>
              <a:rPr kumimoji="0" lang="en-US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and 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then </a:t>
            </a:r>
            <a:r>
              <a:rPr kumimoji="0" lang="en-NG" altLang="en-NG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tokenized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into individual words using </a:t>
            </a:r>
            <a:r>
              <a:rPr kumimoji="0" lang="en-NG" altLang="en-NG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word_tokenize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(). </a:t>
            </a:r>
            <a:r>
              <a:rPr kumimoji="0" lang="en-NG" altLang="en-NG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Stopwords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like </a:t>
            </a:r>
            <a:r>
              <a:rPr kumimoji="0" lang="en-NG" altLang="en-NG" sz="2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the, is, and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were removed, and words were standardized using </a:t>
            </a:r>
            <a:r>
              <a:rPr kumimoji="0" lang="en-NG" altLang="en-NG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stemming and lemmatization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Finally, we handled </a:t>
            </a:r>
            <a:r>
              <a:rPr kumimoji="0" lang="en-NG" altLang="en-NG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missing values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by removing or replacing incomplete reviews. These steps ensured a clean dataset for accurate sentiment analysis. </a:t>
            </a:r>
          </a:p>
        </p:txBody>
      </p:sp>
    </p:spTree>
    <p:extLst>
      <p:ext uri="{BB962C8B-B14F-4D97-AF65-F5344CB8AC3E}">
        <p14:creationId xmlns:p14="http://schemas.microsoft.com/office/powerpoint/2010/main" val="2776172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8396D6-23C1-BC24-310A-93429AD0C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B73E24C-320D-DFEE-AE1C-E592E5D7F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 dirty="0"/>
              <a:t>BASIC PRE-PROCESSING</a:t>
            </a: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A445ECF-AA10-78E7-AF29-F05F1BFD3A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460"/>
            <a:ext cx="12092940" cy="611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6475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F2296E-D9E2-AC7D-2786-70E0354A5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721DB1B-5468-A402-C63E-0786C0D8C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 dirty="0"/>
              <a:t>BASIC PRE-PROCESSING</a:t>
            </a:r>
          </a:p>
        </p:txBody>
      </p:sp>
      <p:pic>
        <p:nvPicPr>
          <p:cNvPr id="4" name="Picture 3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410B3578-9A37-4AEF-77A4-E1AFD421EB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" y="0"/>
            <a:ext cx="12131040" cy="630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294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21A523-4F7C-B083-BFDF-60F2799E2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3843576-249A-B389-A9B3-7E5F1B780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 dirty="0"/>
              <a:t>BASIC PRE-PROCESSING</a:t>
            </a:r>
          </a:p>
        </p:txBody>
      </p:sp>
      <p:pic>
        <p:nvPicPr>
          <p:cNvPr id="4" name="Picture 3" descr="A close-up of a computer code&#10;&#10;AI-generated content may be incorrect.">
            <a:extLst>
              <a:ext uri="{FF2B5EF4-FFF2-40B4-BE49-F238E27FC236}">
                <a16:creationId xmlns:a16="http://schemas.microsoft.com/office/drawing/2014/main" id="{0752291B-DE0B-400E-DFB8-0857C6334F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30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1683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3CD84D-1205-A5C0-C68B-BC33EB7E0D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B6757D1-4507-9124-3372-C0C31D4A8D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 dirty="0"/>
              <a:t>BASIC PRE-PROCESSING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375F078-4597-2288-378C-E61A3BE17D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" y="99060"/>
            <a:ext cx="12138660" cy="620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3479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DCEE79-36A6-F337-9BEC-6BA107946E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5A52513D-FC0A-294B-2006-24508B63163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3A7B3D-4FDD-8857-E3DB-895273A9AAB7}"/>
              </a:ext>
            </a:extLst>
          </p:cNvPr>
          <p:cNvSpPr txBox="1"/>
          <p:nvPr/>
        </p:nvSpPr>
        <p:spPr>
          <a:xfrm>
            <a:off x="5875020" y="1182231"/>
            <a:ext cx="61112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>
                <a:latin typeface="+mj-lt"/>
              </a:rPr>
              <a:t>We visualized </a:t>
            </a:r>
            <a:r>
              <a:rPr lang="en-US" sz="2200" b="1" dirty="0">
                <a:latin typeface="+mj-lt"/>
              </a:rPr>
              <a:t>review distributions</a:t>
            </a:r>
            <a:r>
              <a:rPr lang="en-US" sz="2200" dirty="0">
                <a:latin typeface="+mj-lt"/>
              </a:rPr>
              <a:t> to analyze how reviews vary across different products and categories, helping identify trends in customer feedback. By plotting </a:t>
            </a:r>
            <a:r>
              <a:rPr lang="en-US" sz="2200" b="1" dirty="0">
                <a:latin typeface="+mj-lt"/>
              </a:rPr>
              <a:t>sentiment categories</a:t>
            </a:r>
            <a:r>
              <a:rPr lang="en-US" sz="2200" dirty="0">
                <a:latin typeface="+mj-lt"/>
              </a:rPr>
              <a:t>, we observed the proportion of positive, neutral, and negative reviews, providing insights into overall customer sentiment. Additionally, we examined </a:t>
            </a:r>
            <a:r>
              <a:rPr lang="en-US" sz="2200" b="1" dirty="0">
                <a:latin typeface="+mj-lt"/>
              </a:rPr>
              <a:t>review length distributions</a:t>
            </a:r>
            <a:r>
              <a:rPr lang="en-US" sz="2200" dirty="0">
                <a:latin typeface="+mj-lt"/>
              </a:rPr>
              <a:t> and outliers to understand variations in textual data. These visualizations helped us interpret patterns in the dataset, detect anomalies, and refine our sentiment analysis approach..</a:t>
            </a:r>
            <a:endParaRPr lang="en-NG" sz="2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602921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Content Placeholder 20" descr="A computer screen shot of a code&#10;&#10;AI-generated content may be incorrect.">
            <a:extLst>
              <a:ext uri="{FF2B5EF4-FFF2-40B4-BE49-F238E27FC236}">
                <a16:creationId xmlns:a16="http://schemas.microsoft.com/office/drawing/2014/main" id="{044D7E61-B666-4D58-F73D-003DB6A49493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" y="449580"/>
            <a:ext cx="5850255" cy="4739640"/>
          </a:xfrm>
        </p:spPr>
      </p:pic>
      <p:pic>
        <p:nvPicPr>
          <p:cNvPr id="23" name="Content Placeholder 22" descr="A graph of a bar chart&#10;&#10;AI-generated content may be incorrect.">
            <a:extLst>
              <a:ext uri="{FF2B5EF4-FFF2-40B4-BE49-F238E27FC236}">
                <a16:creationId xmlns:a16="http://schemas.microsoft.com/office/drawing/2014/main" id="{B9ADD3C9-367B-B45F-955A-0FC03A82A15B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2175" y="449580"/>
            <a:ext cx="6326505" cy="5379720"/>
          </a:xfrm>
        </p:spPr>
      </p:pic>
    </p:spTree>
    <p:extLst>
      <p:ext uri="{BB962C8B-B14F-4D97-AF65-F5344CB8AC3E}">
        <p14:creationId xmlns:p14="http://schemas.microsoft.com/office/powerpoint/2010/main" val="1054999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Data exploration</a:t>
            </a:r>
          </a:p>
          <a:p>
            <a:r>
              <a:rPr lang="en-US" dirty="0"/>
              <a:t>Pre-processing</a:t>
            </a:r>
          </a:p>
          <a:p>
            <a:r>
              <a:rPr lang="en-US" dirty="0"/>
              <a:t>Visualization</a:t>
            </a:r>
          </a:p>
          <a:p>
            <a:r>
              <a:rPr lang="en-US" dirty="0"/>
              <a:t>pipeline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5F370-4D0D-7C5C-C9BD-BE3699B7A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830580"/>
          </a:xfrm>
        </p:spPr>
        <p:txBody>
          <a:bodyPr/>
          <a:lstStyle/>
          <a:p>
            <a:r>
              <a:rPr lang="en-US" dirty="0"/>
              <a:t>result</a:t>
            </a:r>
            <a:endParaRPr lang="en-NG" dirty="0"/>
          </a:p>
        </p:txBody>
      </p:sp>
      <p:pic>
        <p:nvPicPr>
          <p:cNvPr id="8" name="Content Placeholder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8980B5A-0B77-B78A-6786-9C245098F28C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196341"/>
            <a:ext cx="5945505" cy="4983479"/>
          </a:xfr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0A7DF8EF-375E-BA2B-3902-02EB05E083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21" y="1557837"/>
            <a:ext cx="6118443" cy="4260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4530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EDF3-07EF-8AFC-1853-C7353A39D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815340"/>
          </a:xfrm>
        </p:spPr>
        <p:txBody>
          <a:bodyPr/>
          <a:lstStyle/>
          <a:p>
            <a:r>
              <a:rPr lang="en-US" dirty="0"/>
              <a:t>Sentiment Lexicons</a:t>
            </a:r>
            <a:endParaRPr lang="en-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49F996-3249-0EA0-4A3B-3CC01EAC1F4E}"/>
              </a:ext>
            </a:extLst>
          </p:cNvPr>
          <p:cNvSpPr txBox="1"/>
          <p:nvPr/>
        </p:nvSpPr>
        <p:spPr>
          <a:xfrm>
            <a:off x="508000" y="1447443"/>
            <a:ext cx="11480800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200" b="1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VADER &amp; </a:t>
            </a:r>
            <a:r>
              <a:rPr lang="en-US" sz="2200" b="1" i="0" dirty="0" err="1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TextBlob</a:t>
            </a:r>
            <a:r>
              <a:rPr lang="en-US" sz="2200" b="1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22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were chosen for sentiment analysis due to: </a:t>
            </a:r>
          </a:p>
          <a:p>
            <a:pPr algn="l"/>
            <a:endParaRPr lang="en-US" sz="2200" b="0" i="0" dirty="0">
              <a:solidFill>
                <a:srgbClr val="1F1F1F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sz="2200" b="1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VADER’s strengths: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Built for short, informal reviews (handles slang, emojis, abbreviations).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Uses context-aware rules (negations, intensifiers) for precise intensity scores.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Performs better after outlier removal (cleaned data focuses on concise text).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200" b="0" i="0" dirty="0">
              <a:solidFill>
                <a:srgbClr val="1F1F1F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sz="2200" b="1" i="0" dirty="0" err="1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TextBlob’s</a:t>
            </a:r>
            <a:r>
              <a:rPr lang="en-US" sz="2200" b="1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 advantages: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Simple integration and polarity/subjectivity scores to filter objective reviews.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Complements VADER for broader sentiment insights without added complexity. </a:t>
            </a:r>
          </a:p>
          <a:p>
            <a:pPr algn="l"/>
            <a:endParaRPr lang="en-US" sz="2200" b="0" i="0" dirty="0">
              <a:solidFill>
                <a:srgbClr val="1F1F1F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sz="2200" b="1" i="0" dirty="0" err="1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SentiWordNet</a:t>
            </a:r>
            <a:r>
              <a:rPr lang="en-US" sz="2200" b="1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 was excluded because</a:t>
            </a:r>
            <a:r>
              <a:rPr lang="en-US" sz="22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Relies on WordNet </a:t>
            </a:r>
            <a:r>
              <a:rPr lang="en-US" sz="2200" b="0" i="0" dirty="0" err="1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synsets</a:t>
            </a:r>
            <a:r>
              <a:rPr lang="en-US" sz="22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, unsuitable for informal language.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Lacks context sensitivity for slang/emojis. </a:t>
            </a:r>
          </a:p>
        </p:txBody>
      </p:sp>
    </p:spTree>
    <p:extLst>
      <p:ext uri="{BB962C8B-B14F-4D97-AF65-F5344CB8AC3E}">
        <p14:creationId xmlns:p14="http://schemas.microsoft.com/office/powerpoint/2010/main" val="10457027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9F55AC-7321-0CC9-E2C1-A05540BDAB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525D9-0DD5-0DA4-5D32-0D3B3DAA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815340"/>
          </a:xfrm>
        </p:spPr>
        <p:txBody>
          <a:bodyPr/>
          <a:lstStyle/>
          <a:p>
            <a:r>
              <a:rPr lang="en-US" dirty="0"/>
              <a:t>Review Text (row 0 -4)</a:t>
            </a:r>
            <a:endParaRPr lang="en-NG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E02A279-DCBC-95DC-3C15-3FF5068A9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55" y="2105891"/>
            <a:ext cx="11651894" cy="264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6896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33E67F6-B016-7796-9ECE-E2E591A7AE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0459415"/>
              </p:ext>
            </p:extLst>
          </p:nvPr>
        </p:nvGraphicFramePr>
        <p:xfrm>
          <a:off x="182880" y="457200"/>
          <a:ext cx="11658599" cy="5882641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457325">
                  <a:extLst>
                    <a:ext uri="{9D8B030D-6E8A-4147-A177-3AD203B41FA5}">
                      <a16:colId xmlns:a16="http://schemas.microsoft.com/office/drawing/2014/main" val="2287422388"/>
                    </a:ext>
                  </a:extLst>
                </a:gridCol>
                <a:gridCol w="1457325">
                  <a:extLst>
                    <a:ext uri="{9D8B030D-6E8A-4147-A177-3AD203B41FA5}">
                      <a16:colId xmlns:a16="http://schemas.microsoft.com/office/drawing/2014/main" val="125997269"/>
                    </a:ext>
                  </a:extLst>
                </a:gridCol>
                <a:gridCol w="1725058">
                  <a:extLst>
                    <a:ext uri="{9D8B030D-6E8A-4147-A177-3AD203B41FA5}">
                      <a16:colId xmlns:a16="http://schemas.microsoft.com/office/drawing/2014/main" val="3548586527"/>
                    </a:ext>
                  </a:extLst>
                </a:gridCol>
                <a:gridCol w="1189591">
                  <a:extLst>
                    <a:ext uri="{9D8B030D-6E8A-4147-A177-3AD203B41FA5}">
                      <a16:colId xmlns:a16="http://schemas.microsoft.com/office/drawing/2014/main" val="342528520"/>
                    </a:ext>
                  </a:extLst>
                </a:gridCol>
                <a:gridCol w="1457325">
                  <a:extLst>
                    <a:ext uri="{9D8B030D-6E8A-4147-A177-3AD203B41FA5}">
                      <a16:colId xmlns:a16="http://schemas.microsoft.com/office/drawing/2014/main" val="1071464755"/>
                    </a:ext>
                  </a:extLst>
                </a:gridCol>
                <a:gridCol w="1457325">
                  <a:extLst>
                    <a:ext uri="{9D8B030D-6E8A-4147-A177-3AD203B41FA5}">
                      <a16:colId xmlns:a16="http://schemas.microsoft.com/office/drawing/2014/main" val="1308072849"/>
                    </a:ext>
                  </a:extLst>
                </a:gridCol>
                <a:gridCol w="1457325">
                  <a:extLst>
                    <a:ext uri="{9D8B030D-6E8A-4147-A177-3AD203B41FA5}">
                      <a16:colId xmlns:a16="http://schemas.microsoft.com/office/drawing/2014/main" val="2377848337"/>
                    </a:ext>
                  </a:extLst>
                </a:gridCol>
                <a:gridCol w="1457325">
                  <a:extLst>
                    <a:ext uri="{9D8B030D-6E8A-4147-A177-3AD203B41FA5}">
                      <a16:colId xmlns:a16="http://schemas.microsoft.com/office/drawing/2014/main" val="454925693"/>
                    </a:ext>
                  </a:extLst>
                </a:gridCol>
              </a:tblGrid>
              <a:tr h="1148751">
                <a:tc>
                  <a:txBody>
                    <a:bodyPr/>
                    <a:lstStyle/>
                    <a:p>
                      <a:r>
                        <a:rPr lang="en-US" dirty="0"/>
                        <a:t>Metric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VADER (Lexicon-Based)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TextBlob</a:t>
                      </a:r>
                      <a:r>
                        <a:rPr lang="en-US" dirty="0"/>
                        <a:t> (Lexicon-Based)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 (Row 0)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 (Row 1)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 (Row 2)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 (Row 3)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 (Row 4)</a:t>
                      </a:r>
                      <a:endParaRPr lang="en-N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7097225"/>
                  </a:ext>
                </a:extLst>
              </a:tr>
              <a:tr h="804126">
                <a:tc>
                  <a:txBody>
                    <a:bodyPr/>
                    <a:lstStyle/>
                    <a:p>
                      <a:r>
                        <a:rPr lang="en-US" dirty="0"/>
                        <a:t>Negative Score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vader_neg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2690329"/>
                  </a:ext>
                </a:extLst>
              </a:tr>
              <a:tr h="713260">
                <a:tc>
                  <a:txBody>
                    <a:bodyPr/>
                    <a:lstStyle/>
                    <a:p>
                      <a:r>
                        <a:rPr lang="en-US" dirty="0"/>
                        <a:t>Neutral Score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vader_neu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0.720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0.256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0.374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0.361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0.519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725109"/>
                  </a:ext>
                </a:extLst>
              </a:tr>
              <a:tr h="804126">
                <a:tc>
                  <a:txBody>
                    <a:bodyPr/>
                    <a:lstStyle/>
                    <a:p>
                      <a:r>
                        <a:rPr lang="en-US" dirty="0"/>
                        <a:t>Positive Score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vader_pos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0.280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0.744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0.626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0.639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0.481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5137840"/>
                  </a:ext>
                </a:extLst>
              </a:tr>
              <a:tr h="804126">
                <a:tc>
                  <a:txBody>
                    <a:bodyPr/>
                    <a:lstStyle/>
                    <a:p>
                      <a:r>
                        <a:rPr lang="en-US" dirty="0"/>
                        <a:t>Compound Score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vader_compound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0.8720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0.4404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0.7717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0.6486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0.5719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1476978"/>
                  </a:ext>
                </a:extLst>
              </a:tr>
              <a:tr h="804126">
                <a:tc>
                  <a:txBody>
                    <a:bodyPr/>
                    <a:lstStyle/>
                    <a:p>
                      <a:r>
                        <a:rPr lang="en-US" dirty="0"/>
                        <a:t>Polarity Score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textblob_subjectivity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0.5121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1.000</a:t>
                      </a:r>
                      <a:r>
                        <a:rPr lang="en-US" dirty="0"/>
                        <a:t>0</a:t>
                      </a:r>
                      <a:endParaRPr lang="en-N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8738578"/>
                  </a:ext>
                </a:extLst>
              </a:tr>
              <a:tr h="804126">
                <a:tc>
                  <a:txBody>
                    <a:bodyPr/>
                    <a:lstStyle/>
                    <a:p>
                      <a:r>
                        <a:rPr lang="en-US" dirty="0"/>
                        <a:t>Subjectivity Score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textblob_subjectivity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0.4375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0.6000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0.6182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0.6000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1.0000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27474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07491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9EB6F-F798-6D45-A978-D8090141F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792480"/>
          </a:xfrm>
        </p:spPr>
        <p:txBody>
          <a:bodyPr/>
          <a:lstStyle/>
          <a:p>
            <a:r>
              <a:rPr lang="en-US" sz="3200" dirty="0"/>
              <a:t>Results Interpretation</a:t>
            </a:r>
            <a:endParaRPr lang="en-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491633-5F2F-9322-642C-7687B66DDACC}"/>
              </a:ext>
            </a:extLst>
          </p:cNvPr>
          <p:cNvSpPr txBox="1"/>
          <p:nvPr/>
        </p:nvSpPr>
        <p:spPr>
          <a:xfrm>
            <a:off x="693420" y="1301740"/>
            <a:ext cx="10591800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200" dirty="0"/>
          </a:p>
          <a:p>
            <a:r>
              <a:rPr lang="en-US" sz="2600" dirty="0"/>
              <a:t>The VADER compound score averages 0.4855, </a:t>
            </a:r>
          </a:p>
          <a:p>
            <a:r>
              <a:rPr lang="en-US" sz="2600" dirty="0"/>
              <a:t>indicating overall positivity, </a:t>
            </a:r>
          </a:p>
          <a:p>
            <a:endParaRPr lang="en-US" sz="2600" dirty="0"/>
          </a:p>
          <a:p>
            <a:r>
              <a:rPr lang="en-US" sz="2600" dirty="0"/>
              <a:t>while VADER and </a:t>
            </a:r>
            <a:r>
              <a:rPr lang="en-US" sz="2600" dirty="0" err="1"/>
              <a:t>TextBlob</a:t>
            </a:r>
            <a:r>
              <a:rPr lang="en-US" sz="2600" dirty="0"/>
              <a:t> agree 79.8% of the time.</a:t>
            </a:r>
          </a:p>
          <a:p>
            <a:endParaRPr lang="en-US" sz="2600" dirty="0"/>
          </a:p>
          <a:p>
            <a:r>
              <a:rPr lang="en-US" sz="2600" dirty="0"/>
              <a:t>Overall, VADER detects stronger sentiment shifts, while </a:t>
            </a:r>
            <a:r>
              <a:rPr lang="en-US" sz="2600" dirty="0" err="1"/>
              <a:t>TextBlob</a:t>
            </a:r>
            <a:r>
              <a:rPr lang="en-US" sz="2600" dirty="0"/>
              <a:t> tends to be milder in sentiment assignment.</a:t>
            </a:r>
          </a:p>
        </p:txBody>
      </p:sp>
    </p:spTree>
    <p:extLst>
      <p:ext uri="{BB962C8B-B14F-4D97-AF65-F5344CB8AC3E}">
        <p14:creationId xmlns:p14="http://schemas.microsoft.com/office/powerpoint/2010/main" val="2140243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2527911"/>
          </a:xfrm>
        </p:spPr>
        <p:txBody>
          <a:bodyPr/>
          <a:lstStyle/>
          <a:p>
            <a:r>
              <a:rPr lang="en-US" dirty="0"/>
              <a:t>TEAM BETA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3FBC98-F836-A78F-734C-CE9EFAC51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D0EAA3-D27E-F99E-0785-C3158DEF9F7F}"/>
              </a:ext>
            </a:extLst>
          </p:cNvPr>
          <p:cNvSpPr txBox="1"/>
          <p:nvPr/>
        </p:nvSpPr>
        <p:spPr>
          <a:xfrm>
            <a:off x="1524000" y="1143000"/>
            <a:ext cx="9144000" cy="2286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900" kern="1200" cap="all" spc="300" baseline="0" dirty="0">
                <a:latin typeface="+mj-lt"/>
                <a:ea typeface="+mj-ea"/>
                <a:cs typeface="+mj-cs"/>
              </a:rPr>
              <a:t>This project focuses on building a </a:t>
            </a:r>
            <a:r>
              <a:rPr lang="en-US" sz="1900" b="1" kern="1200" cap="all" spc="300" baseline="0" dirty="0">
                <a:latin typeface="+mj-lt"/>
                <a:ea typeface="+mj-ea"/>
                <a:cs typeface="+mj-cs"/>
              </a:rPr>
              <a:t>sentiment analysis model</a:t>
            </a:r>
            <a:r>
              <a:rPr lang="en-US" sz="1900" kern="1200" cap="all" spc="300" baseline="0" dirty="0">
                <a:latin typeface="+mj-lt"/>
                <a:ea typeface="+mj-ea"/>
                <a:cs typeface="+mj-cs"/>
              </a:rPr>
              <a:t> for product reviews using </a:t>
            </a:r>
            <a:r>
              <a:rPr lang="en-US" sz="1900" b="1" kern="1200" cap="all" spc="300" baseline="0" dirty="0">
                <a:latin typeface="+mj-lt"/>
                <a:ea typeface="+mj-ea"/>
                <a:cs typeface="+mj-cs"/>
              </a:rPr>
              <a:t>Natural Language Processing (NLP)</a:t>
            </a:r>
            <a:r>
              <a:rPr lang="en-US" sz="1900" kern="1200" cap="all" spc="300" baseline="0" dirty="0">
                <a:latin typeface="+mj-lt"/>
                <a:ea typeface="+mj-ea"/>
                <a:cs typeface="+mj-cs"/>
              </a:rPr>
              <a:t> techniques. The goal is to analyze customer feedback and classify sentiments as </a:t>
            </a:r>
            <a:r>
              <a:rPr lang="en-US" sz="1900" b="1" kern="1200" cap="all" spc="300" baseline="0" dirty="0">
                <a:latin typeface="+mj-lt"/>
                <a:ea typeface="+mj-ea"/>
                <a:cs typeface="+mj-cs"/>
              </a:rPr>
              <a:t>positive, neutral, or negative</a:t>
            </a:r>
            <a:r>
              <a:rPr lang="en-US" sz="1900" kern="1200" cap="all" spc="300" baseline="0" dirty="0">
                <a:latin typeface="+mj-lt"/>
                <a:ea typeface="+mj-ea"/>
                <a:cs typeface="+mj-cs"/>
              </a:rPr>
              <a:t> using </a:t>
            </a:r>
            <a:r>
              <a:rPr lang="en-US" sz="1900" b="1" kern="1200" cap="all" spc="300" baseline="0" dirty="0">
                <a:latin typeface="+mj-lt"/>
                <a:ea typeface="+mj-ea"/>
                <a:cs typeface="+mj-cs"/>
              </a:rPr>
              <a:t>both Lexicon-based and Machine Learning-based approaches</a:t>
            </a:r>
            <a:r>
              <a:rPr lang="en-US" sz="1900" kern="1200" cap="all" spc="300" baseline="0" dirty="0">
                <a:latin typeface="+mj-lt"/>
                <a:ea typeface="+mj-ea"/>
                <a:cs typeface="+mj-cs"/>
              </a:rPr>
              <a:t>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BCD3B0-E174-F08E-AFE4-6B3DFFD2C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4000" y="3835198"/>
            <a:ext cx="9144000" cy="683219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400" kern="1200" cap="all" spc="300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153536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A sphere with lines and dots&#10;&#10;AI-generated content may be incorrect.">
            <a:extLst>
              <a:ext uri="{FF2B5EF4-FFF2-40B4-BE49-F238E27FC236}">
                <a16:creationId xmlns:a16="http://schemas.microsoft.com/office/drawing/2014/main" id="{8F9CEB67-ACB6-48B6-6D23-3A8906FB464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7" r="5417"/>
          <a:stretch>
            <a:fillRect/>
          </a:stretch>
        </p:blipFill>
        <p:spPr/>
      </p:pic>
      <p:sp>
        <p:nvSpPr>
          <p:cNvPr id="20" name="Rectangle 3">
            <a:extLst>
              <a:ext uri="{FF2B5EF4-FFF2-40B4-BE49-F238E27FC236}">
                <a16:creationId xmlns:a16="http://schemas.microsoft.com/office/drawing/2014/main" id="{8920ADBD-9E72-B232-0888-EB6FD0E25816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6977708" y="540663"/>
            <a:ext cx="4315132" cy="5170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 the </a:t>
            </a:r>
            <a:r>
              <a:rPr kumimoji="0" lang="en-NG" altLang="en-NG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data exploration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phase, we </a:t>
            </a:r>
            <a:r>
              <a:rPr kumimoji="0" lang="en-NG" altLang="en-NG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analyzed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the dataset’s structure and key attributes like </a:t>
            </a:r>
            <a:r>
              <a:rPr kumimoji="0" lang="en-NG" altLang="en-NG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reviewText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and overall ratings. </a:t>
            </a:r>
            <a:r>
              <a:rPr kumimoji="0" lang="en-US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We inspected sample rows using </a:t>
            </a:r>
            <a:r>
              <a:rPr kumimoji="0" lang="en-US" altLang="en-NG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df.head</a:t>
            </a:r>
            <a:r>
              <a:rPr kumimoji="0" lang="en-US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()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while df.info() helped detect missing values. </a:t>
            </a:r>
            <a:r>
              <a:rPr kumimoji="0" lang="en-US" altLang="en-NG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df</a:t>
            </a:r>
            <a:r>
              <a:rPr kumimoji="0" lang="en-US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describe () provided statistical insights, and </a:t>
            </a:r>
            <a:r>
              <a:rPr kumimoji="0" lang="en-US" altLang="en-NG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df</a:t>
            </a:r>
            <a:r>
              <a:rPr kumimoji="0" lang="en-US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["</a:t>
            </a:r>
            <a:r>
              <a:rPr kumimoji="0" lang="en-US" altLang="en-NG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reviewText</a:t>
            </a:r>
            <a:r>
              <a:rPr kumimoji="0" lang="en-US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"] .apply (</a:t>
            </a:r>
            <a:r>
              <a:rPr kumimoji="0" lang="en-US" altLang="en-NG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len</a:t>
            </a:r>
            <a:r>
              <a:rPr kumimoji="0" lang="en-US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). 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describe() revealed review length variations. We checked duplicates (</a:t>
            </a:r>
            <a:r>
              <a:rPr kumimoji="0" lang="en-NG" altLang="en-NG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df.duplicated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().sum()) and identified outliers in review lengths to ensure data quality. These steps ensured a clean and structured dataset for sentiment analysis. </a:t>
            </a:r>
          </a:p>
        </p:txBody>
      </p:sp>
    </p:spTree>
    <p:extLst>
      <p:ext uri="{BB962C8B-B14F-4D97-AF65-F5344CB8AC3E}">
        <p14:creationId xmlns:p14="http://schemas.microsoft.com/office/powerpoint/2010/main" val="3876530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236942-3C5F-01E6-5E6D-CA2EF43005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5DF979D-B45F-9BD4-03CD-FCA1AB2AA3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/>
              <a:t>DATA EXPLORATION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975916-77B8-6C2C-18F1-D71AD513A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4310"/>
            <a:ext cx="12192000" cy="496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113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8E8DDD-4152-B498-2F0B-11619F0CFB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C05887D-F982-651E-1057-F996430C5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 dirty="0"/>
              <a:t>DATA EXPLORATION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0C6682-26B9-448C-B911-6610025DF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80" y="561286"/>
            <a:ext cx="5106113" cy="52394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F4E56D-F993-5101-5FE1-D8C59007B2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2873" y="561286"/>
            <a:ext cx="5950347" cy="495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983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D16FA-743F-6DAB-294C-A827FA4C25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7B975F9-DF5F-B0EB-970E-8FFADEBEE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 dirty="0"/>
              <a:t>VISUALIZATION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A03997-DFE0-38BD-4414-88ABF96F0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413" y="1160381"/>
            <a:ext cx="5639587" cy="42582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51A29D-3769-A91B-B52A-3BD601C102C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2829"/>
          <a:stretch/>
        </p:blipFill>
        <p:spPr>
          <a:xfrm>
            <a:off x="6257333" y="1987213"/>
            <a:ext cx="5478254" cy="226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329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E1DE2-F625-D5FD-DB87-ADCAFA59D7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0AC71CB-E18F-5F0E-E9D1-3C285BE1D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 dirty="0"/>
              <a:t>VISUALIZATION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CCC0C9-1C4B-AA8E-AFB0-CED4207BC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8504" y="128127"/>
            <a:ext cx="4999037" cy="59627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E0E7289-ACCF-360B-4934-70902D405F7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031"/>
          <a:stretch/>
        </p:blipFill>
        <p:spPr>
          <a:xfrm>
            <a:off x="154459" y="1178626"/>
            <a:ext cx="6729062" cy="3861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356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45D1F7-2C99-6089-31F2-BDDB4653A7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F4E3D6C-4E0A-10FC-EFB8-B0B6D01D5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 dirty="0"/>
              <a:t>VISUALIZATION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19A84C-DBA3-2E07-D2FA-9F5D6A620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449" y="1047129"/>
            <a:ext cx="5811061" cy="42677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FD51DF1-09C8-D466-43F9-1534B1A530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0173" y="1047129"/>
            <a:ext cx="5870633" cy="426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76878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{52E8F32B-5BA4-43C9-B5C2-8243CB95FF18}tf55661986_win32</Template>
  <TotalTime>1651</TotalTime>
  <Words>970</Words>
  <Application>Microsoft Office PowerPoint</Application>
  <PresentationFormat>Panorámica</PresentationFormat>
  <Paragraphs>150</Paragraphs>
  <Slides>25</Slides>
  <Notes>17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32" baseType="lpstr">
      <vt:lpstr>Aptos</vt:lpstr>
      <vt:lpstr>Arial</vt:lpstr>
      <vt:lpstr>Calibri</vt:lpstr>
      <vt:lpstr>Calibri Light</vt:lpstr>
      <vt:lpstr>Roboto</vt:lpstr>
      <vt:lpstr>Wingdings</vt:lpstr>
      <vt:lpstr>Custom</vt:lpstr>
      <vt:lpstr>Project Phase 1 - by team beta</vt:lpstr>
      <vt:lpstr>AGENDA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result</vt:lpstr>
      <vt:lpstr>Sentiment Lexicons</vt:lpstr>
      <vt:lpstr>Review Text (row 0 -4)</vt:lpstr>
      <vt:lpstr>Presentación de PowerPoint</vt:lpstr>
      <vt:lpstr>Results Interpretation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Kirstin Megga Ramos</dc:creator>
  <cp:lastModifiedBy>Renee Vera</cp:lastModifiedBy>
  <cp:revision>18</cp:revision>
  <dcterms:created xsi:type="dcterms:W3CDTF">2025-02-19T06:47:58Z</dcterms:created>
  <dcterms:modified xsi:type="dcterms:W3CDTF">2025-02-22T15:08:16Z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